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5" r:id="rId2"/>
    <p:sldId id="276" r:id="rId3"/>
    <p:sldId id="277" r:id="rId4"/>
    <p:sldId id="258" r:id="rId5"/>
    <p:sldId id="256" r:id="rId6"/>
    <p:sldId id="259" r:id="rId7"/>
    <p:sldId id="261" r:id="rId8"/>
    <p:sldId id="264" r:id="rId9"/>
    <p:sldId id="265" r:id="rId10"/>
    <p:sldId id="266" r:id="rId11"/>
    <p:sldId id="260" r:id="rId12"/>
    <p:sldId id="262" r:id="rId13"/>
    <p:sldId id="263" r:id="rId14"/>
    <p:sldId id="267" r:id="rId15"/>
    <p:sldId id="268" r:id="rId16"/>
    <p:sldId id="272" r:id="rId17"/>
    <p:sldId id="278" r:id="rId18"/>
    <p:sldId id="279" r:id="rId19"/>
    <p:sldId id="274" r:id="rId20"/>
    <p:sldId id="273" r:id="rId21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CD22C-4448-4A3C-9E18-BCEA9A7C111B}" type="datetimeFigureOut">
              <a:rPr lang="en-US" smtClean="0"/>
              <a:pPr/>
              <a:t>2/17/2009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8685A-3A02-4E83-827A-EF1E3FD3E94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59FD2-1574-4BF1-8C95-FFC0C1ACA99F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8685A-3A02-4E83-827A-EF1E3FD3E94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8685A-3A02-4E83-827A-EF1E3FD3E94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8685A-3A02-4E83-827A-EF1E3FD3E94A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8685A-3A02-4E83-827A-EF1E3FD3E94A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8685A-3A02-4E83-827A-EF1E3FD3E94A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8685A-3A02-4E83-827A-EF1E3FD3E94A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8685A-3A02-4E83-827A-EF1E3FD3E94A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8685A-3A02-4E83-827A-EF1E3FD3E94A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8685A-3A02-4E83-827A-EF1E3FD3E94A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8685A-3A02-4E83-827A-EF1E3FD3E94A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59FD2-1574-4BF1-8C95-FFC0C1ACA99F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8685A-3A02-4E83-827A-EF1E3FD3E94A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59A39-08DD-4378-A960-A4146B9541F6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8685A-3A02-4E83-827A-EF1E3FD3E94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8685A-3A02-4E83-827A-EF1E3FD3E94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8685A-3A02-4E83-827A-EF1E3FD3E94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8685A-3A02-4E83-827A-EF1E3FD3E94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8685A-3A02-4E83-827A-EF1E3FD3E94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8685A-3A02-4E83-827A-EF1E3FD3E94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14B8F1-28D0-407F-8FE3-07D54BC147A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367798-7FC0-4B25-8776-27FBA437FAF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0B3E7-37B1-49D2-871A-3F96D7A54E1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D696C-79E7-4E11-AF2E-83E5B28D8D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41A8E3-5DBD-408A-9035-BD6155E37BB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0DFB60-2D98-451A-9963-891DF99410E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E89C1-5EA1-4DCC-AD51-6AECB08A4AC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DE11E-1496-4D9F-9F54-E996B220CE6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77A38-595A-4922-A980-8F4640AA69E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8DA75-D8E9-46FA-B609-3C92077DF7C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B00844-8CF7-48BE-B2CE-898FE4874B3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23C1486-E9FD-4346-82FB-DDB5F7926D87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10.wmf"/><Relationship Id="rId7" Type="http://schemas.openxmlformats.org/officeDocument/2006/relationships/image" Target="../media/image7.wmf"/><Relationship Id="rId12" Type="http://schemas.openxmlformats.org/officeDocument/2006/relationships/image" Target="../media/image4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11" Type="http://schemas.openxmlformats.org/officeDocument/2006/relationships/image" Target="../media/image2.wmf"/><Relationship Id="rId5" Type="http://schemas.openxmlformats.org/officeDocument/2006/relationships/image" Target="../media/image9.wmf"/><Relationship Id="rId10" Type="http://schemas.openxmlformats.org/officeDocument/2006/relationships/image" Target="../media/image5.wmf"/><Relationship Id="rId4" Type="http://schemas.openxmlformats.org/officeDocument/2006/relationships/image" Target="../media/image3.wmf"/><Relationship Id="rId9" Type="http://schemas.openxmlformats.org/officeDocument/2006/relationships/image" Target="../media/image1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10.wmf"/><Relationship Id="rId7" Type="http://schemas.openxmlformats.org/officeDocument/2006/relationships/image" Target="../media/image7.wmf"/><Relationship Id="rId12" Type="http://schemas.openxmlformats.org/officeDocument/2006/relationships/image" Target="../media/image4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11" Type="http://schemas.openxmlformats.org/officeDocument/2006/relationships/image" Target="../media/image2.wmf"/><Relationship Id="rId5" Type="http://schemas.openxmlformats.org/officeDocument/2006/relationships/image" Target="../media/image9.wmf"/><Relationship Id="rId10" Type="http://schemas.openxmlformats.org/officeDocument/2006/relationships/image" Target="../media/image5.wmf"/><Relationship Id="rId4" Type="http://schemas.openxmlformats.org/officeDocument/2006/relationships/image" Target="../media/image3.wmf"/><Relationship Id="rId9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571472" y="838200"/>
            <a:ext cx="7886728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/>
              <a:t>I’d like a room for four nights  Q U H P C N</a:t>
            </a:r>
          </a:p>
          <a:p>
            <a:pPr>
              <a:spcBef>
                <a:spcPct val="50000"/>
              </a:spcBef>
            </a:pPr>
            <a:r>
              <a:rPr lang="en-GB" sz="2800" dirty="0"/>
              <a:t>Ask if the room has a shower  T U D</a:t>
            </a:r>
          </a:p>
          <a:p>
            <a:pPr>
              <a:spcBef>
                <a:spcPct val="50000"/>
              </a:spcBef>
            </a:pPr>
            <a:r>
              <a:rPr lang="en-GB" sz="2800" dirty="0"/>
              <a:t>Find out how much breakfast costs  C </a:t>
            </a:r>
            <a:r>
              <a:rPr lang="en-GB" sz="2800" dirty="0" err="1"/>
              <a:t>C</a:t>
            </a:r>
            <a:r>
              <a:rPr lang="en-GB" sz="2800" dirty="0"/>
              <a:t> E D</a:t>
            </a:r>
          </a:p>
          <a:p>
            <a:pPr>
              <a:spcBef>
                <a:spcPct val="50000"/>
              </a:spcBef>
            </a:pPr>
            <a:r>
              <a:rPr lang="en-GB" sz="2800" dirty="0" smtClean="0"/>
              <a:t>Say </a:t>
            </a:r>
            <a:r>
              <a:rPr lang="en-GB" sz="2800" dirty="0"/>
              <a:t>you’d like a </a:t>
            </a:r>
            <a:r>
              <a:rPr lang="en-GB" sz="2800" dirty="0" smtClean="0"/>
              <a:t>room with one bed Q </a:t>
            </a:r>
            <a:r>
              <a:rPr lang="en-GB" sz="2800" dirty="0"/>
              <a:t>U H </a:t>
            </a:r>
            <a:r>
              <a:rPr lang="en-GB" sz="2800" dirty="0" smtClean="0"/>
              <a:t>C UC</a:t>
            </a:r>
            <a:endParaRPr lang="en-GB" sz="2800" dirty="0"/>
          </a:p>
          <a:p>
            <a:pPr>
              <a:spcBef>
                <a:spcPct val="50000"/>
              </a:spcBef>
            </a:pPr>
            <a:r>
              <a:rPr lang="en-GB" sz="2800" dirty="0"/>
              <a:t>I want to book a room  Q R U H</a:t>
            </a:r>
          </a:p>
          <a:p>
            <a:pPr>
              <a:spcBef>
                <a:spcPct val="50000"/>
              </a:spcBef>
            </a:pPr>
            <a:r>
              <a:rPr lang="en-GB" sz="2800" dirty="0"/>
              <a:t>I’d like a double room with a bath  Q U H D C B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MCj0290930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1916113"/>
            <a:ext cx="17907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219200" y="1295400"/>
            <a:ext cx="3429000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4800">
                <a:solidFill>
                  <a:srgbClr val="D60093"/>
                </a:solidFill>
                <a:latin typeface="Times New Roman" pitchFamily="18" charset="0"/>
              </a:rPr>
              <a:t>Hay un problema.</a:t>
            </a:r>
          </a:p>
          <a:p>
            <a:pPr eaLnBrk="0" hangingPunct="0">
              <a:spcBef>
                <a:spcPct val="50000"/>
              </a:spcBef>
            </a:pPr>
            <a:r>
              <a:rPr lang="en-GB" sz="4800">
                <a:solidFill>
                  <a:srgbClr val="0066FF"/>
                </a:solidFill>
                <a:latin typeface="Times New Roman" pitchFamily="18" charset="0"/>
              </a:rPr>
              <a:t>La luz</a:t>
            </a:r>
            <a:r>
              <a:rPr lang="en-GB" sz="4800">
                <a:solidFill>
                  <a:srgbClr val="D60093"/>
                </a:solidFill>
                <a:latin typeface="Times New Roman" pitchFamily="18" charset="0"/>
              </a:rPr>
              <a:t> no funciona.</a:t>
            </a:r>
            <a:endParaRPr lang="en-US" sz="4800">
              <a:solidFill>
                <a:srgbClr val="D60093"/>
              </a:solidFill>
              <a:latin typeface="Times New Roman" pitchFamily="18" charset="0"/>
            </a:endParaRP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4495800" y="1676400"/>
            <a:ext cx="3200400" cy="3276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 flipH="1">
            <a:off x="4343400" y="1676400"/>
            <a:ext cx="3352800" cy="3276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827088" y="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¡</a:t>
            </a:r>
            <a:r>
              <a:rPr lang="en-GB" sz="4400">
                <a:solidFill>
                  <a:schemeClr val="tx2"/>
                </a:solidFill>
              </a:rPr>
              <a:t>Quiero quejarme!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  <p:bldP spid="12291" grpId="0" animBg="1"/>
      <p:bldP spid="1229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914400" y="1447800"/>
            <a:ext cx="2667000" cy="37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4400">
                <a:solidFill>
                  <a:srgbClr val="D60093"/>
                </a:solidFill>
                <a:latin typeface="Times New Roman" pitchFamily="18" charset="0"/>
              </a:rPr>
              <a:t>Hay un problema.</a:t>
            </a:r>
          </a:p>
          <a:p>
            <a:pPr eaLnBrk="0" hangingPunct="0">
              <a:spcBef>
                <a:spcPct val="50000"/>
              </a:spcBef>
            </a:pPr>
            <a:r>
              <a:rPr lang="en-GB" sz="4400">
                <a:solidFill>
                  <a:srgbClr val="D60093"/>
                </a:solidFill>
                <a:latin typeface="Times New Roman" pitchFamily="18" charset="0"/>
              </a:rPr>
              <a:t>No hay </a:t>
            </a:r>
            <a:r>
              <a:rPr lang="en-GB" sz="4400">
                <a:solidFill>
                  <a:srgbClr val="0066FF"/>
                </a:solidFill>
                <a:latin typeface="Times New Roman" pitchFamily="18" charset="0"/>
              </a:rPr>
              <a:t>papel higiénico</a:t>
            </a:r>
            <a:r>
              <a:rPr lang="en-GB" sz="4400">
                <a:solidFill>
                  <a:srgbClr val="D60093"/>
                </a:solidFill>
                <a:latin typeface="Times New Roman" pitchFamily="18" charset="0"/>
              </a:rPr>
              <a:t>.</a:t>
            </a:r>
            <a:endParaRPr lang="en-US" sz="4400">
              <a:solidFill>
                <a:srgbClr val="D60093"/>
              </a:solidFill>
              <a:latin typeface="Times New Roman" pitchFamily="18" charset="0"/>
            </a:endParaRPr>
          </a:p>
        </p:txBody>
      </p:sp>
      <p:pic>
        <p:nvPicPr>
          <p:cNvPr id="6147" name="Picture 3" descr="hh00727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057400"/>
            <a:ext cx="2990850" cy="2957513"/>
          </a:xfrm>
          <a:prstGeom prst="rect">
            <a:avLst/>
          </a:prstGeom>
          <a:noFill/>
        </p:spPr>
      </p:pic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4495800" y="1676400"/>
            <a:ext cx="3200400" cy="3276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H="1">
            <a:off x="4343400" y="1676400"/>
            <a:ext cx="3352800" cy="3276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84213" y="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¡</a:t>
            </a:r>
            <a:r>
              <a:rPr lang="en-GB" sz="4400">
                <a:solidFill>
                  <a:schemeClr val="tx2"/>
                </a:solidFill>
              </a:rPr>
              <a:t>Quiero quejarme!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8" grpId="0" animBg="1"/>
      <p:bldP spid="614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j035238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412875"/>
            <a:ext cx="2263775" cy="4537075"/>
          </a:xfrm>
          <a:prstGeom prst="rect">
            <a:avLst/>
          </a:prstGeom>
          <a:noFill/>
        </p:spPr>
      </p:pic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914400" y="1447800"/>
            <a:ext cx="2667000" cy="310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4400">
                <a:solidFill>
                  <a:srgbClr val="D60093"/>
                </a:solidFill>
                <a:latin typeface="Times New Roman" pitchFamily="18" charset="0"/>
              </a:rPr>
              <a:t>Hay un problema.</a:t>
            </a:r>
          </a:p>
          <a:p>
            <a:pPr eaLnBrk="0" hangingPunct="0">
              <a:spcBef>
                <a:spcPct val="50000"/>
              </a:spcBef>
            </a:pPr>
            <a:r>
              <a:rPr lang="en-GB" sz="4400">
                <a:solidFill>
                  <a:srgbClr val="D60093"/>
                </a:solidFill>
                <a:latin typeface="Times New Roman" pitchFamily="18" charset="0"/>
              </a:rPr>
              <a:t>No hay </a:t>
            </a:r>
            <a:r>
              <a:rPr lang="en-GB" sz="4400">
                <a:solidFill>
                  <a:srgbClr val="0066FF"/>
                </a:solidFill>
                <a:latin typeface="Times New Roman" pitchFamily="18" charset="0"/>
              </a:rPr>
              <a:t>toallas.</a:t>
            </a:r>
            <a:endParaRPr lang="en-US" sz="4400">
              <a:solidFill>
                <a:srgbClr val="0066FF"/>
              </a:solidFill>
              <a:latin typeface="Times New Roman" pitchFamily="18" charset="0"/>
            </a:endParaRPr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4495800" y="1676400"/>
            <a:ext cx="3200400" cy="3276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 flipH="1">
            <a:off x="4343400" y="1676400"/>
            <a:ext cx="3352800" cy="3276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755650" y="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¡</a:t>
            </a:r>
            <a:r>
              <a:rPr lang="en-GB" sz="4400">
                <a:solidFill>
                  <a:schemeClr val="tx2"/>
                </a:solidFill>
              </a:rPr>
              <a:t>Quiero quejarme!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6" grpId="0" animBg="1"/>
      <p:bldP spid="819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j02909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2133600"/>
            <a:ext cx="3673475" cy="2687638"/>
          </a:xfrm>
          <a:prstGeom prst="rect">
            <a:avLst/>
          </a:prstGeom>
          <a:noFill/>
        </p:spPr>
      </p:pic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914400" y="1447800"/>
            <a:ext cx="2667000" cy="310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4400">
                <a:solidFill>
                  <a:srgbClr val="D60093"/>
                </a:solidFill>
                <a:latin typeface="Times New Roman" pitchFamily="18" charset="0"/>
              </a:rPr>
              <a:t>Hay un problema.</a:t>
            </a:r>
          </a:p>
          <a:p>
            <a:pPr eaLnBrk="0" hangingPunct="0">
              <a:spcBef>
                <a:spcPct val="50000"/>
              </a:spcBef>
            </a:pPr>
            <a:r>
              <a:rPr lang="en-GB" sz="4400">
                <a:solidFill>
                  <a:srgbClr val="D60093"/>
                </a:solidFill>
                <a:latin typeface="Times New Roman" pitchFamily="18" charset="0"/>
              </a:rPr>
              <a:t>No hay </a:t>
            </a:r>
            <a:r>
              <a:rPr lang="en-GB" sz="4400">
                <a:solidFill>
                  <a:srgbClr val="0066FF"/>
                </a:solidFill>
                <a:latin typeface="Times New Roman" pitchFamily="18" charset="0"/>
              </a:rPr>
              <a:t>jabón.</a:t>
            </a:r>
            <a:endParaRPr lang="en-US" sz="4400">
              <a:solidFill>
                <a:srgbClr val="0066FF"/>
              </a:solidFill>
              <a:latin typeface="Times New Roman" pitchFamily="18" charset="0"/>
            </a:endParaRPr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>
            <a:off x="4495800" y="1676400"/>
            <a:ext cx="3200400" cy="3276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 flipH="1">
            <a:off x="4343400" y="1676400"/>
            <a:ext cx="3352800" cy="3276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827088" y="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¡</a:t>
            </a:r>
            <a:r>
              <a:rPr lang="en-GB" sz="4400">
                <a:solidFill>
                  <a:schemeClr val="tx2"/>
                </a:solidFill>
              </a:rPr>
              <a:t>Quiero quejarme!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19" grpId="0" animBg="1"/>
      <p:bldP spid="92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827088" y="4365625"/>
            <a:ext cx="727233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4400" dirty="0">
                <a:solidFill>
                  <a:srgbClr val="D60093"/>
                </a:solidFill>
                <a:latin typeface="Times New Roman" pitchFamily="18" charset="0"/>
              </a:rPr>
              <a:t>La </a:t>
            </a:r>
            <a:r>
              <a:rPr lang="en-GB" sz="4400" dirty="0" err="1" smtClean="0">
                <a:solidFill>
                  <a:srgbClr val="D60093"/>
                </a:solidFill>
                <a:latin typeface="Times New Roman" pitchFamily="18" charset="0"/>
              </a:rPr>
              <a:t>cama</a:t>
            </a:r>
            <a:r>
              <a:rPr lang="en-GB" sz="4400" dirty="0" smtClean="0">
                <a:solidFill>
                  <a:srgbClr val="D60093"/>
                </a:solidFill>
                <a:latin typeface="Times New Roman" pitchFamily="18" charset="0"/>
              </a:rPr>
              <a:t> </a:t>
            </a:r>
            <a:r>
              <a:rPr lang="en-GB" sz="4400" dirty="0" err="1" smtClean="0">
                <a:solidFill>
                  <a:srgbClr val="D60093"/>
                </a:solidFill>
                <a:latin typeface="Times New Roman" pitchFamily="18" charset="0"/>
              </a:rPr>
              <a:t>está</a:t>
            </a:r>
            <a:r>
              <a:rPr lang="en-GB" sz="4400" dirty="0" smtClean="0">
                <a:solidFill>
                  <a:srgbClr val="D60093"/>
                </a:solidFill>
                <a:latin typeface="Times New Roman" pitchFamily="18" charset="0"/>
              </a:rPr>
              <a:t> </a:t>
            </a:r>
            <a:r>
              <a:rPr lang="en-GB" sz="4400" dirty="0" err="1">
                <a:solidFill>
                  <a:srgbClr val="D60093"/>
                </a:solidFill>
                <a:latin typeface="Times New Roman" pitchFamily="18" charset="0"/>
              </a:rPr>
              <a:t>sucia</a:t>
            </a:r>
            <a:endParaRPr lang="en-US" sz="4400" dirty="0">
              <a:solidFill>
                <a:srgbClr val="D60093"/>
              </a:solidFill>
              <a:latin typeface="Times New Roman" pitchFamily="18" charset="0"/>
            </a:endParaRPr>
          </a:p>
        </p:txBody>
      </p:sp>
      <p:pic>
        <p:nvPicPr>
          <p:cNvPr id="13319" name="Picture 7" descr="MCj0215177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2276475"/>
            <a:ext cx="20161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755650" y="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¡</a:t>
            </a:r>
            <a:r>
              <a:rPr lang="en-GB" sz="4400">
                <a:solidFill>
                  <a:schemeClr val="tx2"/>
                </a:solidFill>
              </a:rPr>
              <a:t>Quiero quejarme!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84213" y="2708275"/>
            <a:ext cx="45370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4400">
                <a:solidFill>
                  <a:srgbClr val="D60093"/>
                </a:solidFill>
                <a:latin typeface="Times New Roman" pitchFamily="18" charset="0"/>
              </a:rPr>
              <a:t>Hay mucho ruido.</a:t>
            </a:r>
            <a:endParaRPr lang="en-US" sz="4400">
              <a:solidFill>
                <a:srgbClr val="D60093"/>
              </a:solidFill>
              <a:latin typeface="Times New Roman" pitchFamily="18" charset="0"/>
            </a:endParaRPr>
          </a:p>
        </p:txBody>
      </p:sp>
      <p:pic>
        <p:nvPicPr>
          <p:cNvPr id="14341" name="Picture 5" descr="MCj042444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3716338"/>
            <a:ext cx="4021138" cy="1952625"/>
          </a:xfrm>
          <a:prstGeom prst="rect">
            <a:avLst/>
          </a:prstGeom>
          <a:noFill/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755650" y="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¡</a:t>
            </a:r>
            <a:r>
              <a:rPr lang="en-GB" sz="4400">
                <a:solidFill>
                  <a:schemeClr val="tx2"/>
                </a:solidFill>
              </a:rPr>
              <a:t>Quiero quejarme!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Arial" charset="0"/>
              </a:rPr>
              <a:t>¡</a:t>
            </a:r>
            <a:r>
              <a:rPr lang="en-GB"/>
              <a:t>Quiero quejarme!</a:t>
            </a:r>
          </a:p>
        </p:txBody>
      </p:sp>
      <p:pic>
        <p:nvPicPr>
          <p:cNvPr id="19460" name="Picture 4" descr="MCj042444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4941888"/>
            <a:ext cx="2160587" cy="1049337"/>
          </a:xfrm>
          <a:prstGeom prst="rect">
            <a:avLst/>
          </a:prstGeom>
          <a:noFill/>
        </p:spPr>
      </p:pic>
      <p:pic>
        <p:nvPicPr>
          <p:cNvPr id="19461" name="Picture 5" descr="MCj0215177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4941888"/>
            <a:ext cx="1439862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j029095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2411413" y="4968875"/>
            <a:ext cx="1368425" cy="1001713"/>
          </a:xfrm>
          <a:noFill/>
          <a:ln/>
        </p:spPr>
      </p:pic>
      <p:pic>
        <p:nvPicPr>
          <p:cNvPr id="19463" name="Picture 7" descr="j035238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00113" y="3860800"/>
            <a:ext cx="969962" cy="1944688"/>
          </a:xfrm>
          <a:prstGeom prst="rect">
            <a:avLst/>
          </a:prstGeom>
          <a:noFill/>
        </p:spPr>
      </p:pic>
      <p:pic>
        <p:nvPicPr>
          <p:cNvPr id="19464" name="Picture 8" descr="hh00727_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48488" y="3573463"/>
            <a:ext cx="1160462" cy="1147762"/>
          </a:xfrm>
          <a:prstGeom prst="rect">
            <a:avLst/>
          </a:prstGeom>
          <a:noFill/>
        </p:spPr>
      </p:pic>
      <p:pic>
        <p:nvPicPr>
          <p:cNvPr id="19465" name="Picture 9" descr="MCj02909300000[1]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19700" y="3429000"/>
            <a:ext cx="10191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0" descr="MCj02513970000[1]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16238" y="3429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11" descr="MCHH01534_0000[1]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300788" y="1412875"/>
            <a:ext cx="1554162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12" descr="bd00045_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331913" y="1628775"/>
            <a:ext cx="1512887" cy="1450975"/>
          </a:xfrm>
          <a:prstGeom prst="rect">
            <a:avLst/>
          </a:prstGeom>
          <a:noFill/>
        </p:spPr>
      </p:pic>
      <p:pic>
        <p:nvPicPr>
          <p:cNvPr id="19469" name="Picture 13" descr="MCj02865440000[1]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995738" y="1484313"/>
            <a:ext cx="16573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71480"/>
            <a:ext cx="792961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 smtClean="0"/>
              <a:t>Hay un </a:t>
            </a:r>
            <a:r>
              <a:rPr lang="en-GB" sz="2400" b="1" u="sng" dirty="0" err="1" smtClean="0"/>
              <a:t>problema</a:t>
            </a:r>
            <a:endParaRPr lang="en-GB" sz="2400" b="1" u="sng" dirty="0" smtClean="0"/>
          </a:p>
          <a:p>
            <a:pPr algn="ctr"/>
            <a:r>
              <a:rPr lang="en-GB" sz="2400" dirty="0" smtClean="0"/>
              <a:t>(There is a problem)</a:t>
            </a:r>
          </a:p>
          <a:p>
            <a:pPr algn="ctr"/>
            <a:endParaRPr lang="en-GB" sz="2400" dirty="0" smtClean="0"/>
          </a:p>
          <a:p>
            <a:r>
              <a:rPr lang="en-GB" sz="2400" dirty="0" err="1" smtClean="0"/>
              <a:t>Quiero</a:t>
            </a:r>
            <a:r>
              <a:rPr lang="en-GB" sz="2400" dirty="0" smtClean="0"/>
              <a:t> </a:t>
            </a:r>
            <a:r>
              <a:rPr lang="en-GB" sz="2400" dirty="0" err="1" smtClean="0"/>
              <a:t>quejarme</a:t>
            </a:r>
            <a:r>
              <a:rPr lang="en-GB" sz="2400" dirty="0" smtClean="0"/>
              <a:t>	-	I want to complain</a:t>
            </a:r>
          </a:p>
          <a:p>
            <a:r>
              <a:rPr lang="en-GB" sz="2400" dirty="0" smtClean="0"/>
              <a:t>La </a:t>
            </a:r>
            <a:r>
              <a:rPr lang="en-GB" sz="2400" dirty="0" err="1" smtClean="0"/>
              <a:t>ducha</a:t>
            </a:r>
            <a:r>
              <a:rPr lang="en-GB" sz="2400" dirty="0" smtClean="0"/>
              <a:t> no </a:t>
            </a:r>
            <a:r>
              <a:rPr lang="en-GB" sz="2400" dirty="0" err="1" smtClean="0"/>
              <a:t>funciona</a:t>
            </a:r>
            <a:r>
              <a:rPr lang="en-GB" sz="2400" dirty="0" smtClean="0"/>
              <a:t> - 	The shower doesn’t work</a:t>
            </a:r>
          </a:p>
          <a:p>
            <a:r>
              <a:rPr lang="en-GB" sz="2400" dirty="0" smtClean="0"/>
              <a:t>La </a:t>
            </a:r>
            <a:r>
              <a:rPr lang="en-GB" sz="2400" dirty="0" err="1" smtClean="0"/>
              <a:t>llave</a:t>
            </a:r>
            <a:r>
              <a:rPr lang="en-GB" sz="2400" dirty="0" smtClean="0"/>
              <a:t> no </a:t>
            </a:r>
            <a:r>
              <a:rPr lang="en-GB" sz="2400" dirty="0" err="1" smtClean="0"/>
              <a:t>funciona</a:t>
            </a:r>
            <a:r>
              <a:rPr lang="en-GB" sz="2400" dirty="0" smtClean="0"/>
              <a:t>	-	the key doesn’t work</a:t>
            </a:r>
          </a:p>
          <a:p>
            <a:r>
              <a:rPr lang="en-GB" sz="2400" dirty="0" smtClean="0"/>
              <a:t>el </a:t>
            </a:r>
            <a:r>
              <a:rPr lang="en-GB" sz="2400" dirty="0" err="1" smtClean="0"/>
              <a:t>aseo</a:t>
            </a:r>
            <a:r>
              <a:rPr lang="en-GB" sz="2400" dirty="0" smtClean="0"/>
              <a:t> no </a:t>
            </a:r>
            <a:r>
              <a:rPr lang="en-GB" sz="2400" dirty="0" err="1" smtClean="0"/>
              <a:t>funciona</a:t>
            </a:r>
            <a:r>
              <a:rPr lang="en-GB" sz="2400" dirty="0" smtClean="0"/>
              <a:t>	-	the toilet doesn’t work</a:t>
            </a:r>
          </a:p>
          <a:p>
            <a:r>
              <a:rPr lang="en-GB" sz="2400" dirty="0" smtClean="0"/>
              <a:t>el </a:t>
            </a:r>
            <a:r>
              <a:rPr lang="en-GB" sz="2400" dirty="0" err="1" smtClean="0"/>
              <a:t>ascensor</a:t>
            </a:r>
            <a:r>
              <a:rPr lang="en-GB" sz="2400" dirty="0" smtClean="0"/>
              <a:t> no </a:t>
            </a:r>
            <a:r>
              <a:rPr lang="en-GB" sz="2400" dirty="0" err="1" smtClean="0"/>
              <a:t>funciona</a:t>
            </a:r>
            <a:r>
              <a:rPr lang="en-GB" sz="2400" dirty="0" smtClean="0"/>
              <a:t> -	the lift doesn’t work</a:t>
            </a:r>
          </a:p>
          <a:p>
            <a:r>
              <a:rPr lang="en-GB" sz="2400" dirty="0" smtClean="0"/>
              <a:t>la </a:t>
            </a:r>
            <a:r>
              <a:rPr lang="en-GB" sz="2400" dirty="0" err="1" smtClean="0"/>
              <a:t>luz</a:t>
            </a:r>
            <a:r>
              <a:rPr lang="en-GB" sz="2400" dirty="0" smtClean="0"/>
              <a:t> no </a:t>
            </a:r>
            <a:r>
              <a:rPr lang="en-GB" sz="2400" dirty="0" err="1" smtClean="0"/>
              <a:t>funciona</a:t>
            </a:r>
            <a:r>
              <a:rPr lang="en-GB" sz="2400" dirty="0" smtClean="0"/>
              <a:t>	-	the light doesn’t work</a:t>
            </a:r>
          </a:p>
          <a:p>
            <a:r>
              <a:rPr lang="en-GB" sz="2400" dirty="0" smtClean="0"/>
              <a:t>no hay </a:t>
            </a:r>
            <a:r>
              <a:rPr lang="en-GB" sz="2400" dirty="0" err="1" smtClean="0"/>
              <a:t>papel</a:t>
            </a:r>
            <a:r>
              <a:rPr lang="en-GB" sz="2400" dirty="0" smtClean="0"/>
              <a:t> </a:t>
            </a:r>
            <a:r>
              <a:rPr lang="en-GB" sz="2400" dirty="0" err="1" smtClean="0"/>
              <a:t>higénico</a:t>
            </a:r>
            <a:r>
              <a:rPr lang="en-GB" sz="2400" dirty="0" smtClean="0"/>
              <a:t> - 	there’s no toilet paper</a:t>
            </a:r>
          </a:p>
          <a:p>
            <a:r>
              <a:rPr lang="en-GB" sz="2400" dirty="0" smtClean="0"/>
              <a:t>no hay </a:t>
            </a:r>
            <a:r>
              <a:rPr lang="en-GB" sz="2400" dirty="0" err="1" smtClean="0"/>
              <a:t>toallas</a:t>
            </a:r>
            <a:r>
              <a:rPr lang="en-GB" sz="2400" dirty="0" smtClean="0"/>
              <a:t>	-	there’s no towels</a:t>
            </a:r>
          </a:p>
          <a:p>
            <a:r>
              <a:rPr lang="en-GB" sz="2400" dirty="0" smtClean="0"/>
              <a:t>no hay </a:t>
            </a:r>
            <a:r>
              <a:rPr lang="en-GB" sz="2400" dirty="0" err="1" smtClean="0"/>
              <a:t>jabón</a:t>
            </a:r>
            <a:r>
              <a:rPr lang="en-GB" sz="2400" dirty="0" smtClean="0"/>
              <a:t>		-	there’s no soap</a:t>
            </a:r>
          </a:p>
          <a:p>
            <a:r>
              <a:rPr lang="en-GB" sz="2400" dirty="0" smtClean="0"/>
              <a:t>la </a:t>
            </a:r>
            <a:r>
              <a:rPr lang="en-GB" sz="2400" dirty="0" err="1" smtClean="0"/>
              <a:t>cama</a:t>
            </a:r>
            <a:r>
              <a:rPr lang="en-GB" sz="2400" dirty="0" smtClean="0"/>
              <a:t> </a:t>
            </a:r>
            <a:r>
              <a:rPr lang="en-GB" sz="2400" dirty="0" err="1" smtClean="0"/>
              <a:t>está</a:t>
            </a:r>
            <a:r>
              <a:rPr lang="en-GB" sz="2400" dirty="0" smtClean="0"/>
              <a:t> </a:t>
            </a:r>
            <a:r>
              <a:rPr lang="en-GB" sz="2400" dirty="0" err="1" smtClean="0"/>
              <a:t>sucia</a:t>
            </a:r>
            <a:r>
              <a:rPr lang="en-GB" sz="2400" dirty="0" smtClean="0"/>
              <a:t>	-	the bed is dirty</a:t>
            </a:r>
          </a:p>
          <a:p>
            <a:r>
              <a:rPr lang="en-GB" sz="2400" dirty="0" smtClean="0"/>
              <a:t>hay mucho </a:t>
            </a:r>
            <a:r>
              <a:rPr lang="en-GB" sz="2400" dirty="0" err="1" smtClean="0"/>
              <a:t>ruido</a:t>
            </a:r>
            <a:r>
              <a:rPr lang="en-GB" sz="2400" dirty="0" smtClean="0"/>
              <a:t>	-	there is lots of noise</a:t>
            </a:r>
          </a:p>
          <a:p>
            <a:endParaRPr lang="en-GB" sz="2400" dirty="0" smtClean="0"/>
          </a:p>
          <a:p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57156" y="285727"/>
          <a:ext cx="8572561" cy="6357982"/>
        </p:xfrm>
        <a:graphic>
          <a:graphicData uri="http://schemas.openxmlformats.org/drawingml/2006/table">
            <a:tbl>
              <a:tblPr/>
              <a:tblGrid>
                <a:gridCol w="1785952"/>
                <a:gridCol w="2500330"/>
                <a:gridCol w="4286279"/>
              </a:tblGrid>
              <a:tr h="489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latin typeface="Arial"/>
                          <a:ea typeface="Calibri"/>
                        </a:rPr>
                        <a:t>Recepcionista</a:t>
                      </a:r>
                      <a:endParaRPr lang="en-GB" sz="1800" dirty="0">
                        <a:latin typeface="Arial"/>
                        <a:ea typeface="Calibri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latin typeface="Arial"/>
                          <a:ea typeface="Calibri"/>
                        </a:rPr>
                        <a:t>[Is there a problem?]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>
                        <a:latin typeface="Arial"/>
                        <a:ea typeface="Calibri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latin typeface="Arial"/>
                          <a:ea typeface="Calibri"/>
                        </a:rPr>
                        <a:t>Cliente</a:t>
                      </a:r>
                      <a:endParaRPr lang="en-GB" sz="1800" dirty="0">
                        <a:latin typeface="Arial"/>
                        <a:ea typeface="Calibri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latin typeface="Arial"/>
                          <a:ea typeface="Calibri"/>
                        </a:rPr>
                        <a:t>[I want to complain]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latin typeface="Arial"/>
                        <a:ea typeface="Calibri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latin typeface="Arial"/>
                          <a:ea typeface="Calibri"/>
                        </a:rPr>
                        <a:t>Recepcionista</a:t>
                      </a:r>
                      <a:endParaRPr lang="en-GB" sz="1800" dirty="0">
                        <a:latin typeface="Arial"/>
                        <a:ea typeface="Calibri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>
                        <a:latin typeface="Arial"/>
                        <a:ea typeface="Calibri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latin typeface="Arial"/>
                          <a:ea typeface="Calibri"/>
                        </a:rPr>
                        <a:t>¿Qué pasa?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latin typeface="Arial"/>
                          <a:ea typeface="Calibri"/>
                        </a:rPr>
                        <a:t>Cliente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latin typeface="Arial"/>
                          <a:ea typeface="Calibri"/>
                        </a:rPr>
                        <a:t>[Yes, the lift doesn’t work]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latin typeface="Arial"/>
                        <a:ea typeface="Calibri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latin typeface="Arial"/>
                          <a:ea typeface="Calibri"/>
                        </a:rPr>
                        <a:t>Recepcionista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latin typeface="Arial"/>
                          <a:ea typeface="Calibri"/>
                        </a:rPr>
                        <a:t>[I am sorry, sir]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>
                        <a:latin typeface="Arial"/>
                        <a:ea typeface="Calibri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latin typeface="Arial"/>
                          <a:ea typeface="Calibri"/>
                        </a:rPr>
                        <a:t>Cliente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latin typeface="Arial"/>
                          <a:ea typeface="Calibri"/>
                        </a:rPr>
                        <a:t>[And my bed is dirty]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latin typeface="Arial"/>
                        <a:ea typeface="Calibri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latin typeface="Arial"/>
                          <a:ea typeface="Calibri"/>
                        </a:rPr>
                        <a:t>Recepcionista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latin typeface="Arial"/>
                          <a:ea typeface="Calibri"/>
                        </a:rPr>
                        <a:t>[Anything else?]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latin typeface="Arial"/>
                        <a:ea typeface="Calibri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latin typeface="Arial"/>
                          <a:ea typeface="Calibri"/>
                        </a:rPr>
                        <a:t>Cliente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latin typeface="Arial"/>
                          <a:ea typeface="Calibri"/>
                        </a:rPr>
                        <a:t>[Yes, I want a discount]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latin typeface="Arial"/>
                        <a:ea typeface="Calibri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latin typeface="Arial"/>
                          <a:ea typeface="Calibri"/>
                        </a:rPr>
                        <a:t>Recepcionista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latin typeface="Arial"/>
                          <a:ea typeface="Calibri"/>
                        </a:rPr>
                        <a:t>[It is not possible, I am sorry]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>
                        <a:latin typeface="Arial"/>
                        <a:ea typeface="Calibri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latin typeface="Arial"/>
                          <a:ea typeface="Calibri"/>
                        </a:rPr>
                        <a:t>Cliente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latin typeface="Arial"/>
                          <a:ea typeface="Calibri"/>
                        </a:rPr>
                        <a:t>[I want to talk with the manager (el director)]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latin typeface="Arial"/>
                        <a:ea typeface="Calibri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786314" y="357166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¿Hay un </a:t>
            </a:r>
            <a:r>
              <a:rPr lang="en-GB" sz="2000" dirty="0" err="1" smtClean="0"/>
              <a:t>problema</a:t>
            </a:r>
            <a:r>
              <a:rPr lang="en-GB" sz="2000" dirty="0" smtClean="0"/>
              <a:t>?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857752" y="857232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Quiero</a:t>
            </a:r>
            <a:r>
              <a:rPr lang="en-GB" sz="2000" dirty="0" smtClean="0"/>
              <a:t> </a:t>
            </a:r>
            <a:r>
              <a:rPr lang="en-GB" sz="2000" dirty="0" err="1" smtClean="0"/>
              <a:t>quejarme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857752" y="1928802"/>
            <a:ext cx="3857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Sí</a:t>
            </a:r>
            <a:r>
              <a:rPr lang="en-GB" sz="2000" dirty="0" smtClean="0"/>
              <a:t>, el </a:t>
            </a:r>
            <a:r>
              <a:rPr lang="en-GB" sz="2000" dirty="0" err="1" smtClean="0"/>
              <a:t>ascensor</a:t>
            </a:r>
            <a:r>
              <a:rPr lang="en-GB" sz="2000" dirty="0" smtClean="0"/>
              <a:t> no </a:t>
            </a:r>
            <a:r>
              <a:rPr lang="en-GB" sz="2000" dirty="0" err="1" smtClean="0"/>
              <a:t>funciona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857752" y="2786058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Lo </a:t>
            </a:r>
            <a:r>
              <a:rPr lang="en-GB" sz="2000" dirty="0" err="1" smtClean="0"/>
              <a:t>siento</a:t>
            </a:r>
            <a:r>
              <a:rPr lang="en-GB" sz="2000" dirty="0" smtClean="0"/>
              <a:t>, </a:t>
            </a:r>
            <a:r>
              <a:rPr lang="en-GB" sz="2000" dirty="0" err="1" smtClean="0"/>
              <a:t>señor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929190" y="3214686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Y mi </a:t>
            </a:r>
            <a:r>
              <a:rPr lang="en-GB" sz="2000" dirty="0" err="1" smtClean="0"/>
              <a:t>cama</a:t>
            </a:r>
            <a:r>
              <a:rPr lang="en-GB" sz="2000" dirty="0" smtClean="0"/>
              <a:t> </a:t>
            </a:r>
            <a:r>
              <a:rPr lang="en-GB" sz="2000" dirty="0" err="1" smtClean="0"/>
              <a:t>está</a:t>
            </a:r>
            <a:r>
              <a:rPr lang="en-GB" sz="2000" dirty="0" smtClean="0"/>
              <a:t> </a:t>
            </a:r>
            <a:r>
              <a:rPr lang="en-GB" sz="2000" dirty="0" err="1" smtClean="0"/>
              <a:t>sucia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929190" y="3786190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¿</a:t>
            </a:r>
            <a:r>
              <a:rPr lang="en-GB" sz="2000" dirty="0" err="1" smtClean="0"/>
              <a:t>Algo</a:t>
            </a:r>
            <a:r>
              <a:rPr lang="en-GB" sz="2000" dirty="0" smtClean="0"/>
              <a:t> </a:t>
            </a:r>
            <a:r>
              <a:rPr lang="en-GB" sz="2000" dirty="0" err="1" smtClean="0"/>
              <a:t>más</a:t>
            </a:r>
            <a:r>
              <a:rPr lang="en-GB" sz="2000" dirty="0" smtClean="0"/>
              <a:t>?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929190" y="4214818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Sí</a:t>
            </a:r>
            <a:r>
              <a:rPr lang="en-GB" sz="2000" dirty="0" smtClean="0"/>
              <a:t>, </a:t>
            </a:r>
            <a:r>
              <a:rPr lang="en-GB" sz="2000" dirty="0" err="1" smtClean="0"/>
              <a:t>quiero</a:t>
            </a:r>
            <a:r>
              <a:rPr lang="en-GB" sz="2000" dirty="0" smtClean="0"/>
              <a:t> un </a:t>
            </a:r>
            <a:r>
              <a:rPr lang="en-GB" sz="2000" dirty="0" err="1" smtClean="0"/>
              <a:t>descuento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929190" y="4857760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No </a:t>
            </a:r>
            <a:r>
              <a:rPr lang="en-GB" sz="2000" dirty="0" err="1" smtClean="0"/>
              <a:t>es</a:t>
            </a:r>
            <a:r>
              <a:rPr lang="en-GB" sz="2000" dirty="0" smtClean="0"/>
              <a:t> </a:t>
            </a:r>
            <a:r>
              <a:rPr lang="en-GB" sz="2000" dirty="0" err="1" smtClean="0"/>
              <a:t>posible</a:t>
            </a:r>
            <a:r>
              <a:rPr lang="en-GB" sz="2000" dirty="0" smtClean="0"/>
              <a:t>, lo </a:t>
            </a:r>
            <a:r>
              <a:rPr lang="en-GB" sz="2000" dirty="0" err="1" smtClean="0"/>
              <a:t>siento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000628" y="5786454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Quiero</a:t>
            </a:r>
            <a:r>
              <a:rPr lang="en-GB" sz="2000" dirty="0" smtClean="0"/>
              <a:t> </a:t>
            </a:r>
            <a:r>
              <a:rPr lang="en-GB" sz="2000" dirty="0" err="1" smtClean="0"/>
              <a:t>hablar</a:t>
            </a:r>
            <a:r>
              <a:rPr lang="en-GB" sz="2000" dirty="0" smtClean="0"/>
              <a:t> con el director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4284663" y="1557338"/>
            <a:ext cx="4608512" cy="467995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250825" y="1557338"/>
            <a:ext cx="4033838" cy="46799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Roleplay practice: 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28775"/>
            <a:ext cx="4038600" cy="4525963"/>
          </a:xfrm>
        </p:spPr>
        <p:txBody>
          <a:bodyPr/>
          <a:lstStyle/>
          <a:p>
            <a:r>
              <a:rPr lang="en-GB"/>
              <a:t>A</a:t>
            </a:r>
          </a:p>
          <a:p>
            <a:r>
              <a:rPr lang="en-GB"/>
              <a:t>Ask what is the matter</a:t>
            </a:r>
          </a:p>
          <a:p>
            <a:r>
              <a:rPr lang="en-GB">
                <a:solidFill>
                  <a:srgbClr val="FF0000"/>
                </a:solidFill>
                <a:latin typeface="Arial Unicode MS" pitchFamily="34" charset="-128"/>
                <a:cs typeface="Times New Roman" pitchFamily="18" charset="0"/>
              </a:rPr>
              <a:t>¿Qué pasa?</a:t>
            </a:r>
          </a:p>
          <a:p>
            <a:r>
              <a:rPr lang="en-GB"/>
              <a:t>Apologise</a:t>
            </a:r>
          </a:p>
          <a:p>
            <a:r>
              <a:rPr lang="en-GB">
                <a:solidFill>
                  <a:srgbClr val="FF0000"/>
                </a:solidFill>
              </a:rPr>
              <a:t> Lo siento, se</a:t>
            </a:r>
            <a:r>
              <a:rPr lang="en-GB">
                <a:solidFill>
                  <a:srgbClr val="FF0000"/>
                </a:solidFill>
                <a:cs typeface="Arial" charset="0"/>
              </a:rPr>
              <a:t>ñor(ita</a:t>
            </a:r>
            <a:r>
              <a:rPr lang="en-GB">
                <a:solidFill>
                  <a:srgbClr val="FF0000"/>
                </a:solidFill>
              </a:rPr>
              <a:t>)</a:t>
            </a:r>
          </a:p>
          <a:p>
            <a:r>
              <a:rPr lang="en-GB"/>
              <a:t>Say the hotel is full</a:t>
            </a:r>
          </a:p>
          <a:p>
            <a:r>
              <a:rPr lang="en-GB">
                <a:solidFill>
                  <a:srgbClr val="FF0000"/>
                </a:solidFill>
              </a:rPr>
              <a:t>El hotel está completo, se</a:t>
            </a:r>
            <a:r>
              <a:rPr lang="en-GB">
                <a:solidFill>
                  <a:srgbClr val="FF0000"/>
                </a:solidFill>
                <a:cs typeface="Arial" charset="0"/>
              </a:rPr>
              <a:t>ñor(ita)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211638" y="1628775"/>
            <a:ext cx="4608512" cy="4525963"/>
          </a:xfrm>
        </p:spPr>
        <p:txBody>
          <a:bodyPr/>
          <a:lstStyle/>
          <a:p>
            <a:r>
              <a:rPr lang="en-GB"/>
              <a:t>B:</a:t>
            </a:r>
          </a:p>
          <a:p>
            <a:r>
              <a:rPr lang="en-GB"/>
              <a:t>Say you want to complain</a:t>
            </a:r>
          </a:p>
          <a:p>
            <a:endParaRPr lang="en-GB">
              <a:solidFill>
                <a:srgbClr val="FF0000"/>
              </a:solidFill>
            </a:endParaRPr>
          </a:p>
          <a:p>
            <a:r>
              <a:rPr lang="en-GB"/>
              <a:t>Say what is wrong</a:t>
            </a:r>
          </a:p>
          <a:p>
            <a:endParaRPr lang="en-GB">
              <a:solidFill>
                <a:srgbClr val="FF0000"/>
              </a:solidFill>
            </a:endParaRPr>
          </a:p>
          <a:p>
            <a:r>
              <a:rPr lang="en-GB"/>
              <a:t>Say you want to speak to the manager (el director) OR you want a discount (un descuento)</a:t>
            </a:r>
          </a:p>
          <a:p>
            <a:endParaRPr lang="en-GB"/>
          </a:p>
          <a:p>
            <a:endParaRPr lang="en-GB">
              <a:cs typeface="Arial" charset="0"/>
            </a:endParaRPr>
          </a:p>
        </p:txBody>
      </p:sp>
      <p:pic>
        <p:nvPicPr>
          <p:cNvPr id="21510" name="Picture 6" descr="MMj02347640000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188913"/>
            <a:ext cx="1889125" cy="1152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685800"/>
            <a:ext cx="2286000" cy="609600"/>
          </a:xfrm>
        </p:spPr>
        <p:txBody>
          <a:bodyPr/>
          <a:lstStyle/>
          <a:p>
            <a:pPr>
              <a:buFontTx/>
              <a:buNone/>
            </a:pPr>
            <a:r>
              <a:rPr lang="en-GB">
                <a:solidFill>
                  <a:srgbClr val="D60093"/>
                </a:solidFill>
              </a:rPr>
              <a:t>QUHPCN</a:t>
            </a:r>
            <a:endParaRPr lang="en-US">
              <a:solidFill>
                <a:srgbClr val="D60093"/>
              </a:solidFill>
            </a:endParaRP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743200" y="685800"/>
            <a:ext cx="5867400" cy="990600"/>
          </a:xfrm>
        </p:spPr>
        <p:txBody>
          <a:bodyPr/>
          <a:lstStyle/>
          <a:p>
            <a:r>
              <a:rPr lang="en-GB" dirty="0" err="1" smtClean="0"/>
              <a:t>Quiero</a:t>
            </a:r>
            <a:r>
              <a:rPr lang="en-GB" dirty="0" smtClean="0"/>
              <a:t> </a:t>
            </a:r>
            <a:r>
              <a:rPr lang="en-GB" dirty="0" err="1"/>
              <a:t>una</a:t>
            </a:r>
            <a:r>
              <a:rPr lang="en-GB" dirty="0"/>
              <a:t> </a:t>
            </a:r>
            <a:r>
              <a:rPr lang="en-GB" dirty="0" err="1"/>
              <a:t>habitación</a:t>
            </a:r>
            <a:r>
              <a:rPr lang="en-GB" dirty="0"/>
              <a:t> </a:t>
            </a:r>
            <a:r>
              <a:rPr lang="en-GB" dirty="0" err="1"/>
              <a:t>para</a:t>
            </a:r>
            <a:r>
              <a:rPr lang="en-GB" dirty="0"/>
              <a:t> </a:t>
            </a:r>
            <a:r>
              <a:rPr lang="en-GB" dirty="0" err="1"/>
              <a:t>cuatro</a:t>
            </a:r>
            <a:r>
              <a:rPr lang="en-GB" dirty="0"/>
              <a:t> </a:t>
            </a:r>
            <a:r>
              <a:rPr lang="en-GB" dirty="0" err="1"/>
              <a:t>noches</a:t>
            </a:r>
            <a:endParaRPr lang="en-US" dirty="0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685800" y="1981200"/>
            <a:ext cx="2209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2800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762000" y="1600200"/>
            <a:ext cx="2286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TUD</a:t>
            </a:r>
            <a:endParaRPr lang="en-US" sz="2800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2743200" y="1600200"/>
            <a:ext cx="475775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¿</a:t>
            </a:r>
            <a:r>
              <a:rPr lang="en-GB" sz="2800" dirty="0" err="1">
                <a:solidFill>
                  <a:schemeClr val="tx1"/>
                </a:solidFill>
              </a:rPr>
              <a:t>Tiene</a:t>
            </a:r>
            <a:r>
              <a:rPr lang="en-GB" sz="2800" dirty="0">
                <a:solidFill>
                  <a:schemeClr val="tx1"/>
                </a:solidFill>
              </a:rPr>
              <a:t> </a:t>
            </a:r>
            <a:r>
              <a:rPr lang="en-GB" sz="2800" dirty="0" err="1">
                <a:solidFill>
                  <a:schemeClr val="tx1"/>
                </a:solidFill>
              </a:rPr>
              <a:t>una</a:t>
            </a:r>
            <a:r>
              <a:rPr lang="en-GB" sz="2800" dirty="0">
                <a:solidFill>
                  <a:schemeClr val="tx1"/>
                </a:solidFill>
              </a:rPr>
              <a:t> </a:t>
            </a:r>
            <a:r>
              <a:rPr lang="en-GB" sz="2800" dirty="0" err="1">
                <a:solidFill>
                  <a:schemeClr val="tx1"/>
                </a:solidFill>
              </a:rPr>
              <a:t>ducha</a:t>
            </a:r>
            <a:r>
              <a:rPr lang="en-GB" sz="2800" dirty="0">
                <a:solidFill>
                  <a:schemeClr val="tx1"/>
                </a:solidFill>
              </a:rPr>
              <a:t>?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762000" y="2209800"/>
            <a:ext cx="213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CCED</a:t>
            </a:r>
            <a:endParaRPr lang="en-US" sz="2800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2743200" y="2209800"/>
            <a:ext cx="510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¿</a:t>
            </a:r>
            <a:r>
              <a:rPr lang="en-GB" sz="2800" dirty="0" err="1">
                <a:solidFill>
                  <a:schemeClr val="tx1"/>
                </a:solidFill>
              </a:rPr>
              <a:t>Cuánto</a:t>
            </a:r>
            <a:r>
              <a:rPr lang="en-GB" sz="2800" dirty="0">
                <a:solidFill>
                  <a:schemeClr val="tx1"/>
                </a:solidFill>
              </a:rPr>
              <a:t> </a:t>
            </a:r>
            <a:r>
              <a:rPr lang="en-GB" sz="2800" dirty="0" err="1">
                <a:solidFill>
                  <a:schemeClr val="tx1"/>
                </a:solidFill>
              </a:rPr>
              <a:t>cuesta</a:t>
            </a:r>
            <a:r>
              <a:rPr lang="en-GB" sz="2800" dirty="0">
                <a:solidFill>
                  <a:schemeClr val="tx1"/>
                </a:solidFill>
              </a:rPr>
              <a:t> el </a:t>
            </a:r>
            <a:r>
              <a:rPr lang="en-GB" sz="2800" dirty="0" err="1">
                <a:solidFill>
                  <a:schemeClr val="tx1"/>
                </a:solidFill>
              </a:rPr>
              <a:t>desayuno</a:t>
            </a:r>
            <a:r>
              <a:rPr lang="en-GB" sz="2800" dirty="0">
                <a:solidFill>
                  <a:schemeClr val="tx1"/>
                </a:solidFill>
              </a:rPr>
              <a:t>?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733412" y="2786058"/>
            <a:ext cx="2438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EANF</a:t>
            </a:r>
            <a:endParaRPr lang="en-US" sz="2800"/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2714612" y="2786058"/>
            <a:ext cx="426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El </a:t>
            </a:r>
            <a:r>
              <a:rPr lang="en-GB" sz="2800" dirty="0" err="1">
                <a:solidFill>
                  <a:schemeClr val="tx1"/>
                </a:solidFill>
              </a:rPr>
              <a:t>ascensor</a:t>
            </a:r>
            <a:r>
              <a:rPr lang="en-GB" sz="2800" dirty="0">
                <a:solidFill>
                  <a:schemeClr val="tx1"/>
                </a:solidFill>
              </a:rPr>
              <a:t> no </a:t>
            </a:r>
            <a:r>
              <a:rPr lang="en-GB" sz="2800" dirty="0" err="1">
                <a:solidFill>
                  <a:schemeClr val="tx1"/>
                </a:solidFill>
              </a:rPr>
              <a:t>funciona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8447" name="Text Box 15"/>
          <p:cNvSpPr txBox="1">
            <a:spLocks noChangeArrowheads="1"/>
          </p:cNvSpPr>
          <p:nvPr/>
        </p:nvSpPr>
        <p:spPr bwMode="auto">
          <a:xfrm>
            <a:off x="733412" y="3395658"/>
            <a:ext cx="1981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 smtClean="0"/>
              <a:t>QUHCUC</a:t>
            </a:r>
            <a:endParaRPr lang="en-US" sz="2800" dirty="0"/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2714612" y="3395658"/>
            <a:ext cx="611508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sz="2800" dirty="0" err="1" smtClean="0">
                <a:solidFill>
                  <a:schemeClr val="tx1"/>
                </a:solidFill>
              </a:rPr>
              <a:t>Quiero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800" dirty="0" err="1">
                <a:solidFill>
                  <a:schemeClr val="tx1"/>
                </a:solidFill>
              </a:rPr>
              <a:t>una</a:t>
            </a:r>
            <a:r>
              <a:rPr lang="en-GB" sz="2800" dirty="0">
                <a:solidFill>
                  <a:schemeClr val="tx1"/>
                </a:solidFill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</a:rPr>
              <a:t>habitación</a:t>
            </a:r>
            <a:r>
              <a:rPr lang="en-GB" sz="2800" dirty="0" smtClean="0">
                <a:solidFill>
                  <a:schemeClr val="tx1"/>
                </a:solidFill>
              </a:rPr>
              <a:t> con </a:t>
            </a:r>
            <a:r>
              <a:rPr lang="en-GB" sz="2800" dirty="0" err="1" smtClean="0">
                <a:solidFill>
                  <a:schemeClr val="tx1"/>
                </a:solidFill>
              </a:rPr>
              <a:t>una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</a:rPr>
              <a:t>cama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733412" y="4429132"/>
            <a:ext cx="2286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/>
              <a:t>QRUH</a:t>
            </a:r>
            <a:endParaRPr lang="en-US" sz="2800" dirty="0"/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4114800" y="4876800"/>
            <a:ext cx="403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2714612" y="4429132"/>
            <a:ext cx="5900766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sz="2800" dirty="0" err="1">
                <a:solidFill>
                  <a:schemeClr val="tx1"/>
                </a:solidFill>
              </a:rPr>
              <a:t>Quiero</a:t>
            </a:r>
            <a:r>
              <a:rPr lang="en-GB" sz="2800" dirty="0">
                <a:solidFill>
                  <a:schemeClr val="tx1"/>
                </a:solidFill>
              </a:rPr>
              <a:t> </a:t>
            </a:r>
            <a:r>
              <a:rPr lang="en-GB" sz="2800" dirty="0" err="1">
                <a:solidFill>
                  <a:schemeClr val="tx1"/>
                </a:solidFill>
              </a:rPr>
              <a:t>reservar</a:t>
            </a:r>
            <a:r>
              <a:rPr lang="en-GB" sz="2800" dirty="0">
                <a:solidFill>
                  <a:schemeClr val="tx1"/>
                </a:solidFill>
              </a:rPr>
              <a:t> </a:t>
            </a:r>
            <a:r>
              <a:rPr lang="en-GB" sz="2800" dirty="0" err="1">
                <a:solidFill>
                  <a:schemeClr val="tx1"/>
                </a:solidFill>
              </a:rPr>
              <a:t>una</a:t>
            </a:r>
            <a:r>
              <a:rPr lang="en-GB" sz="2800" dirty="0">
                <a:solidFill>
                  <a:schemeClr val="tx1"/>
                </a:solidFill>
              </a:rPr>
              <a:t> </a:t>
            </a:r>
            <a:r>
              <a:rPr lang="en-GB" sz="2800" dirty="0" err="1">
                <a:solidFill>
                  <a:schemeClr val="tx1"/>
                </a:solidFill>
              </a:rPr>
              <a:t>habitación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733412" y="5114932"/>
            <a:ext cx="1981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/>
              <a:t>QUHDCB</a:t>
            </a:r>
            <a:endParaRPr lang="en-US" sz="2800"/>
          </a:p>
        </p:txBody>
      </p:sp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2790812" y="5114932"/>
            <a:ext cx="4800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sz="2800" dirty="0" err="1" smtClean="0">
                <a:solidFill>
                  <a:schemeClr val="tx1"/>
                </a:solidFill>
              </a:rPr>
              <a:t>Quiero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  <a:r>
              <a:rPr lang="en-GB" sz="2800" dirty="0" err="1">
                <a:solidFill>
                  <a:schemeClr val="tx1"/>
                </a:solidFill>
              </a:rPr>
              <a:t>una</a:t>
            </a:r>
            <a:r>
              <a:rPr lang="en-GB" sz="2800" dirty="0">
                <a:solidFill>
                  <a:schemeClr val="tx1"/>
                </a:solidFill>
              </a:rPr>
              <a:t> </a:t>
            </a:r>
            <a:r>
              <a:rPr lang="en-GB" sz="2800" dirty="0" err="1">
                <a:solidFill>
                  <a:schemeClr val="tx1"/>
                </a:solidFill>
              </a:rPr>
              <a:t>habitación</a:t>
            </a:r>
            <a:r>
              <a:rPr lang="en-GB" sz="2800" dirty="0">
                <a:solidFill>
                  <a:schemeClr val="tx1"/>
                </a:solidFill>
              </a:rPr>
              <a:t> </a:t>
            </a:r>
            <a:r>
              <a:rPr lang="en-GB" sz="2800" dirty="0" err="1">
                <a:solidFill>
                  <a:schemeClr val="tx1"/>
                </a:solidFill>
              </a:rPr>
              <a:t>doble</a:t>
            </a:r>
            <a:r>
              <a:rPr lang="en-GB" sz="2800" dirty="0">
                <a:solidFill>
                  <a:schemeClr val="tx1"/>
                </a:solidFill>
              </a:rPr>
              <a:t> con </a:t>
            </a:r>
            <a:r>
              <a:rPr lang="en-GB" sz="2800" dirty="0" err="1">
                <a:solidFill>
                  <a:schemeClr val="tx1"/>
                </a:solidFill>
              </a:rPr>
              <a:t>baño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autoUpdateAnimBg="0"/>
      <p:bldP spid="18436" grpId="0" build="p" autoUpdateAnimBg="0"/>
      <p:bldP spid="18439" grpId="0" autoUpdateAnimBg="0"/>
      <p:bldP spid="18440" grpId="0" autoUpdateAnimBg="0"/>
      <p:bldP spid="18441" grpId="0" autoUpdateAnimBg="0"/>
      <p:bldP spid="18442" grpId="0" autoUpdateAnimBg="0"/>
      <p:bldP spid="18445" grpId="0" autoUpdateAnimBg="0"/>
      <p:bldP spid="18446" grpId="0" autoUpdateAnimBg="0"/>
      <p:bldP spid="18447" grpId="0" autoUpdateAnimBg="0"/>
      <p:bldP spid="18448" grpId="0" autoUpdateAnimBg="0"/>
      <p:bldP spid="18449" grpId="0" autoUpdateAnimBg="0"/>
      <p:bldP spid="18451" grpId="0" autoUpdateAnimBg="0"/>
      <p:bldP spid="18452" grpId="0" autoUpdateAnimBg="0"/>
      <p:bldP spid="18453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Arial" charset="0"/>
              </a:rPr>
              <a:t>¡</a:t>
            </a:r>
            <a:r>
              <a:rPr lang="en-GB"/>
              <a:t>Quiero quejarme!</a:t>
            </a:r>
          </a:p>
        </p:txBody>
      </p:sp>
      <p:pic>
        <p:nvPicPr>
          <p:cNvPr id="20483" name="Picture 3" descr="MCj042444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4941888"/>
            <a:ext cx="2160587" cy="1049337"/>
          </a:xfrm>
          <a:prstGeom prst="rect">
            <a:avLst/>
          </a:prstGeom>
          <a:noFill/>
        </p:spPr>
      </p:pic>
      <p:pic>
        <p:nvPicPr>
          <p:cNvPr id="20484" name="Picture 4" descr="MCj0215177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4941888"/>
            <a:ext cx="1439862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j029095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2411413" y="4968875"/>
            <a:ext cx="1368425" cy="1001713"/>
          </a:xfrm>
          <a:noFill/>
          <a:ln/>
        </p:spPr>
      </p:pic>
      <p:pic>
        <p:nvPicPr>
          <p:cNvPr id="20486" name="Picture 6" descr="j035238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00113" y="3860800"/>
            <a:ext cx="969962" cy="1944688"/>
          </a:xfrm>
          <a:prstGeom prst="rect">
            <a:avLst/>
          </a:prstGeom>
          <a:noFill/>
        </p:spPr>
      </p:pic>
      <p:pic>
        <p:nvPicPr>
          <p:cNvPr id="20487" name="Picture 7" descr="hh00727_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48488" y="3573463"/>
            <a:ext cx="1160462" cy="1147762"/>
          </a:xfrm>
          <a:prstGeom prst="rect">
            <a:avLst/>
          </a:prstGeom>
          <a:noFill/>
        </p:spPr>
      </p:pic>
      <p:pic>
        <p:nvPicPr>
          <p:cNvPr id="20488" name="Picture 8" descr="MCj02909300000[1]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19700" y="3429000"/>
            <a:ext cx="10191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9" descr="MCj02513970000[1]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16238" y="3429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0" descr="MCHH01534_0000[1]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300788" y="1412875"/>
            <a:ext cx="1554162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11" descr="bd00045_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331913" y="1628775"/>
            <a:ext cx="1512887" cy="1450975"/>
          </a:xfrm>
          <a:prstGeom prst="rect">
            <a:avLst/>
          </a:prstGeom>
          <a:noFill/>
        </p:spPr>
      </p:pic>
      <p:pic>
        <p:nvPicPr>
          <p:cNvPr id="20492" name="Picture 12" descr="MCj02865440000[1]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995738" y="1484313"/>
            <a:ext cx="16573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333375"/>
            <a:ext cx="6400800" cy="792163"/>
          </a:xfrm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GB" sz="4000">
                <a:latin typeface="Comic Sans MS" pitchFamily="66" charset="0"/>
              </a:rPr>
              <a:t>Objetivos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50825" y="1557338"/>
            <a:ext cx="849788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800" dirty="0">
                <a:latin typeface="Comic Sans MS" pitchFamily="66" charset="0"/>
              </a:rPr>
              <a:t>1) </a:t>
            </a:r>
            <a:r>
              <a:rPr lang="en-GB" sz="2800" dirty="0" smtClean="0">
                <a:latin typeface="Comic Sans MS" pitchFamily="66" charset="0"/>
              </a:rPr>
              <a:t>to revise phrases for booking a hotel room </a:t>
            </a:r>
            <a:endParaRPr lang="en-GB" sz="2800" b="1" dirty="0">
              <a:latin typeface="Comic Sans MS" pitchFamily="66" charset="0"/>
            </a:endParaRPr>
          </a:p>
          <a:p>
            <a:r>
              <a:rPr lang="en-GB" sz="2800" dirty="0">
                <a:latin typeface="Comic Sans MS" pitchFamily="66" charset="0"/>
              </a:rPr>
              <a:t>2) to </a:t>
            </a:r>
            <a:r>
              <a:rPr lang="en-GB" sz="2800" dirty="0" smtClean="0">
                <a:latin typeface="Comic Sans MS" pitchFamily="66" charset="0"/>
              </a:rPr>
              <a:t>spot the differences between phrases for in a hotel and campsite</a:t>
            </a:r>
            <a:endParaRPr lang="en-GB" sz="2800" dirty="0">
              <a:latin typeface="Comic Sans MS" pitchFamily="66" charset="0"/>
            </a:endParaRPr>
          </a:p>
          <a:p>
            <a:r>
              <a:rPr lang="en-GB" sz="2800" dirty="0">
                <a:latin typeface="Comic Sans MS" pitchFamily="66" charset="0"/>
              </a:rPr>
              <a:t>3) </a:t>
            </a:r>
            <a:r>
              <a:rPr lang="en-GB" sz="2800" dirty="0" smtClean="0">
                <a:latin typeface="Comic Sans MS" pitchFamily="66" charset="0"/>
              </a:rPr>
              <a:t>to learn how to give complaints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964612" cy="1143000"/>
          </a:xfrm>
        </p:spPr>
        <p:txBody>
          <a:bodyPr/>
          <a:lstStyle/>
          <a:p>
            <a:r>
              <a:rPr lang="en-GB" sz="4000"/>
              <a:t>Starter:</a:t>
            </a:r>
            <a:br>
              <a:rPr lang="en-GB" sz="4000"/>
            </a:br>
            <a:r>
              <a:rPr lang="en-GB" sz="4000"/>
              <a:t>Se refieren al </a:t>
            </a:r>
            <a:r>
              <a:rPr lang="en-GB" sz="4000">
                <a:solidFill>
                  <a:srgbClr val="FF0000"/>
                </a:solidFill>
              </a:rPr>
              <a:t>HOTEL</a:t>
            </a:r>
            <a:r>
              <a:rPr lang="en-GB" sz="4000"/>
              <a:t> o al </a:t>
            </a:r>
            <a:r>
              <a:rPr lang="en-GB" sz="4000">
                <a:solidFill>
                  <a:srgbClr val="FF0000"/>
                </a:solidFill>
              </a:rPr>
              <a:t>CAMPING</a:t>
            </a:r>
            <a:br>
              <a:rPr lang="en-GB" sz="4000">
                <a:solidFill>
                  <a:srgbClr val="FF0000"/>
                </a:solidFill>
              </a:rPr>
            </a:br>
            <a:r>
              <a:rPr lang="en-GB" sz="4000">
                <a:solidFill>
                  <a:schemeClr val="tx1"/>
                </a:solidFill>
              </a:rPr>
              <a:t>o los</a:t>
            </a:r>
            <a:r>
              <a:rPr lang="en-GB" sz="4000">
                <a:solidFill>
                  <a:srgbClr val="FF0000"/>
                </a:solidFill>
              </a:rPr>
              <a:t> DOS</a:t>
            </a:r>
            <a:r>
              <a:rPr lang="en-GB" sz="4000"/>
              <a:t>?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468313" y="1700213"/>
            <a:ext cx="2808287" cy="865187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GB">
                <a:latin typeface="Times New Roman" pitchFamily="18" charset="0"/>
                <a:cs typeface="Times New Roman" pitchFamily="18" charset="0"/>
              </a:rPr>
              <a:t>¿</a:t>
            </a:r>
            <a:r>
              <a:rPr lang="en-GB"/>
              <a:t>Dónde esta el ascensor?</a:t>
            </a: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4067175" y="1916113"/>
            <a:ext cx="1657350" cy="1081087"/>
          </a:xfrm>
          <a:prstGeom prst="wedgeRoundRectCallout">
            <a:avLst>
              <a:gd name="adj1" fmla="val -44542"/>
              <a:gd name="adj2" fmla="val 69972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GB">
                <a:latin typeface="Times New Roman" pitchFamily="18" charset="0"/>
                <a:cs typeface="Times New Roman" pitchFamily="18" charset="0"/>
              </a:rPr>
              <a:t>¿</a:t>
            </a:r>
            <a:r>
              <a:rPr lang="en-GB"/>
              <a:t>A qué hora se sirve el desayuno?</a:t>
            </a: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6227763" y="2060575"/>
            <a:ext cx="2376487" cy="792163"/>
          </a:xfrm>
          <a:prstGeom prst="wedgeRoundRectCallout">
            <a:avLst>
              <a:gd name="adj1" fmla="val 34301"/>
              <a:gd name="adj2" fmla="val 86273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GB">
                <a:latin typeface="Times New Roman" pitchFamily="18" charset="0"/>
                <a:cs typeface="Times New Roman" pitchFamily="18" charset="0"/>
              </a:rPr>
              <a:t>¿</a:t>
            </a:r>
            <a:r>
              <a:rPr lang="en-GB"/>
              <a:t>Se admiten perros?</a:t>
            </a:r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1476375" y="3141663"/>
            <a:ext cx="2160588" cy="1008062"/>
          </a:xfrm>
          <a:prstGeom prst="wedgeRoundRectCallout">
            <a:avLst>
              <a:gd name="adj1" fmla="val -41991"/>
              <a:gd name="adj2" fmla="val -9094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GB">
                <a:latin typeface="Times New Roman" pitchFamily="18" charset="0"/>
                <a:cs typeface="Times New Roman" pitchFamily="18" charset="0"/>
              </a:rPr>
              <a:t>¿</a:t>
            </a:r>
            <a:r>
              <a:rPr lang="en-GB"/>
              <a:t>Se puede cambiar dinero?</a:t>
            </a:r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4643438" y="3429000"/>
            <a:ext cx="1873250" cy="647700"/>
          </a:xfrm>
          <a:prstGeom prst="wedgeRectCallout">
            <a:avLst>
              <a:gd name="adj1" fmla="val 40847"/>
              <a:gd name="adj2" fmla="val 8970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GB">
                <a:latin typeface="Times New Roman" pitchFamily="18" charset="0"/>
                <a:cs typeface="Times New Roman" pitchFamily="18" charset="0"/>
              </a:rPr>
              <a:t>¿</a:t>
            </a:r>
            <a:r>
              <a:rPr lang="en-GB"/>
              <a:t>Hay una tienda?</a:t>
            </a:r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6804025" y="3429000"/>
            <a:ext cx="1584325" cy="1008063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GB">
                <a:latin typeface="Times New Roman" pitchFamily="18" charset="0"/>
                <a:cs typeface="Times New Roman" pitchFamily="18" charset="0"/>
              </a:rPr>
              <a:t>¿</a:t>
            </a:r>
            <a:r>
              <a:rPr lang="en-GB"/>
              <a:t>Tiene balcón?</a:t>
            </a:r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539750" y="4437063"/>
            <a:ext cx="2016125" cy="863600"/>
          </a:xfrm>
          <a:prstGeom prst="wedgeRectCallout">
            <a:avLst>
              <a:gd name="adj1" fmla="val -31653"/>
              <a:gd name="adj2" fmla="val -11782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GB">
                <a:latin typeface="Times New Roman" pitchFamily="18" charset="0"/>
                <a:cs typeface="Times New Roman" pitchFamily="18" charset="0"/>
              </a:rPr>
              <a:t>¿</a:t>
            </a:r>
            <a:r>
              <a:rPr lang="en-GB"/>
              <a:t>Tiene la habitación vistas al mar?</a:t>
            </a:r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2987675" y="4221163"/>
            <a:ext cx="2447925" cy="1223962"/>
          </a:xfrm>
          <a:prstGeom prst="wedgeEllipseCallout">
            <a:avLst>
              <a:gd name="adj1" fmla="val -27884"/>
              <a:gd name="adj2" fmla="val 6231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GB">
                <a:latin typeface="Times New Roman" pitchFamily="18" charset="0"/>
                <a:cs typeface="Times New Roman" pitchFamily="18" charset="0"/>
              </a:rPr>
              <a:t>¿</a:t>
            </a:r>
            <a:r>
              <a:rPr lang="en-GB"/>
              <a:t>Dónde está el bloque sanitario?</a:t>
            </a:r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5940425" y="4797425"/>
            <a:ext cx="2663825" cy="647700"/>
          </a:xfrm>
          <a:prstGeom prst="wedgeRectCallout">
            <a:avLst>
              <a:gd name="adj1" fmla="val 43741"/>
              <a:gd name="adj2" fmla="val 7794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GB">
                <a:latin typeface="Times New Roman" pitchFamily="18" charset="0"/>
                <a:cs typeface="Times New Roman" pitchFamily="18" charset="0"/>
              </a:rPr>
              <a:t>¿</a:t>
            </a:r>
            <a:r>
              <a:rPr lang="en-GB"/>
              <a:t>Está climatizada la piscina?</a:t>
            </a:r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>
            <a:off x="1476375" y="5516563"/>
            <a:ext cx="1800225" cy="936625"/>
          </a:xfrm>
          <a:prstGeom prst="wedgeRoundRectCallout">
            <a:avLst>
              <a:gd name="adj1" fmla="val -43741"/>
              <a:gd name="adj2" fmla="val 60847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GB">
                <a:latin typeface="Times New Roman" pitchFamily="18" charset="0"/>
                <a:cs typeface="Times New Roman" pitchFamily="18" charset="0"/>
              </a:rPr>
              <a:t>¿</a:t>
            </a:r>
            <a:r>
              <a:rPr lang="en-GB"/>
              <a:t>Se pueden alquilar bicicletas?</a:t>
            </a:r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>
            <a:off x="4572000" y="5734050"/>
            <a:ext cx="2447925" cy="647700"/>
          </a:xfrm>
          <a:prstGeom prst="wedgeRectCallout">
            <a:avLst>
              <a:gd name="adj1" fmla="val -43750"/>
              <a:gd name="adj2" fmla="val 7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GB">
                <a:latin typeface="Times New Roman" pitchFamily="18" charset="0"/>
                <a:cs typeface="Times New Roman" pitchFamily="18" charset="0"/>
              </a:rPr>
              <a:t>¿</a:t>
            </a:r>
            <a:r>
              <a:rPr lang="en-GB"/>
              <a:t>Dónde está la lavandería?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1" grpId="0" animBg="1"/>
      <p:bldP spid="4102" grpId="0" animBg="1"/>
      <p:bldP spid="4103" grpId="0" animBg="1"/>
      <p:bldP spid="4104" grpId="0" animBg="1"/>
      <p:bldP spid="4105" grpId="0" animBg="1"/>
      <p:bldP spid="4106" grpId="0" animBg="1"/>
      <p:bldP spid="4107" grpId="0" animBg="1"/>
      <p:bldP spid="4108" grpId="0" animBg="1"/>
      <p:bldP spid="4109" grpId="0" animBg="1"/>
      <p:bldP spid="41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>
                <a:latin typeface="Times New Roman" pitchFamily="18" charset="0"/>
                <a:cs typeface="Times New Roman" pitchFamily="18" charset="0"/>
              </a:rPr>
              <a:t>¡</a:t>
            </a:r>
            <a:r>
              <a:rPr lang="en-GB"/>
              <a:t>Quiero quejarme!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Making complaints in a </a:t>
            </a:r>
            <a:r>
              <a:rPr lang="en-GB" dirty="0" smtClean="0"/>
              <a:t>hotel</a:t>
            </a:r>
            <a:endParaRPr lang="en-GB" dirty="0"/>
          </a:p>
        </p:txBody>
      </p:sp>
      <p:pic>
        <p:nvPicPr>
          <p:cNvPr id="2052" name="Picture 4" descr="MCj0251397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620713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bd00045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9838" y="476250"/>
            <a:ext cx="1655762" cy="1587500"/>
          </a:xfrm>
          <a:prstGeom prst="rect">
            <a:avLst/>
          </a:prstGeom>
          <a:noFill/>
        </p:spPr>
      </p:pic>
      <p:pic>
        <p:nvPicPr>
          <p:cNvPr id="2054" name="Picture 6" descr="MCj0215177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16688" y="620713"/>
            <a:ext cx="20161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219200" y="1295400"/>
            <a:ext cx="3429000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4800">
                <a:solidFill>
                  <a:srgbClr val="D60093"/>
                </a:solidFill>
                <a:latin typeface="Times New Roman" pitchFamily="18" charset="0"/>
              </a:rPr>
              <a:t>Hay un problema.</a:t>
            </a:r>
          </a:p>
          <a:p>
            <a:pPr eaLnBrk="0" hangingPunct="0">
              <a:spcBef>
                <a:spcPct val="50000"/>
              </a:spcBef>
            </a:pPr>
            <a:r>
              <a:rPr lang="en-GB" sz="4800">
                <a:solidFill>
                  <a:srgbClr val="0066FF"/>
                </a:solidFill>
                <a:latin typeface="Times New Roman" pitchFamily="18" charset="0"/>
              </a:rPr>
              <a:t>La ducha</a:t>
            </a:r>
            <a:r>
              <a:rPr lang="en-GB" sz="4800">
                <a:solidFill>
                  <a:srgbClr val="D60093"/>
                </a:solidFill>
                <a:latin typeface="Times New Roman" pitchFamily="18" charset="0"/>
              </a:rPr>
              <a:t> no funciona.</a:t>
            </a:r>
            <a:endParaRPr lang="en-US" sz="4800">
              <a:solidFill>
                <a:srgbClr val="D60093"/>
              </a:solidFill>
              <a:latin typeface="Times New Roman" pitchFamily="18" charset="0"/>
            </a:endParaRPr>
          </a:p>
        </p:txBody>
      </p:sp>
      <p:pic>
        <p:nvPicPr>
          <p:cNvPr id="5123" name="Picture 3" descr="bd00045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905000"/>
            <a:ext cx="2979738" cy="2857500"/>
          </a:xfrm>
          <a:prstGeom prst="rect">
            <a:avLst/>
          </a:prstGeom>
          <a:noFill/>
        </p:spPr>
      </p:pic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4495800" y="1676400"/>
            <a:ext cx="3200400" cy="3276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H="1">
            <a:off x="4343400" y="1676400"/>
            <a:ext cx="3352800" cy="3276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684213" y="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¡</a:t>
            </a:r>
            <a:r>
              <a:rPr lang="en-GB" sz="4400">
                <a:solidFill>
                  <a:schemeClr val="tx2"/>
                </a:solidFill>
              </a:rPr>
              <a:t>Quiero quejarme!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4" grpId="0" animBg="1"/>
      <p:bldP spid="51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MCj0286544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133600"/>
            <a:ext cx="2890837" cy="252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219200" y="1295400"/>
            <a:ext cx="3429000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4800">
                <a:solidFill>
                  <a:srgbClr val="D60093"/>
                </a:solidFill>
                <a:latin typeface="Times New Roman" pitchFamily="18" charset="0"/>
              </a:rPr>
              <a:t>Hay un problema.</a:t>
            </a:r>
          </a:p>
          <a:p>
            <a:pPr eaLnBrk="0" hangingPunct="0">
              <a:spcBef>
                <a:spcPct val="50000"/>
              </a:spcBef>
            </a:pPr>
            <a:r>
              <a:rPr lang="en-GB" sz="4800">
                <a:solidFill>
                  <a:srgbClr val="0066FF"/>
                </a:solidFill>
                <a:latin typeface="Times New Roman" pitchFamily="18" charset="0"/>
              </a:rPr>
              <a:t>La llave</a:t>
            </a:r>
            <a:r>
              <a:rPr lang="en-GB" sz="4800">
                <a:solidFill>
                  <a:srgbClr val="D60093"/>
                </a:solidFill>
                <a:latin typeface="Times New Roman" pitchFamily="18" charset="0"/>
              </a:rPr>
              <a:t> no funciona.</a:t>
            </a:r>
            <a:endParaRPr lang="en-US" sz="4800">
              <a:solidFill>
                <a:srgbClr val="D60093"/>
              </a:solidFill>
              <a:latin typeface="Times New Roman" pitchFamily="18" charset="0"/>
            </a:endParaRP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4495800" y="1676400"/>
            <a:ext cx="3200400" cy="3276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flipH="1">
            <a:off x="4343400" y="1676400"/>
            <a:ext cx="3352800" cy="3276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684213" y="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¡</a:t>
            </a:r>
            <a:r>
              <a:rPr lang="en-GB" sz="4400">
                <a:solidFill>
                  <a:schemeClr val="tx2"/>
                </a:solidFill>
              </a:rPr>
              <a:t>Quiero quejarme!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2" grpId="0" animBg="1"/>
      <p:bldP spid="717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MCHH01534_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844675"/>
            <a:ext cx="268605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219200" y="1295400"/>
            <a:ext cx="3429000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4800">
                <a:solidFill>
                  <a:srgbClr val="D60093"/>
                </a:solidFill>
                <a:latin typeface="Times New Roman" pitchFamily="18" charset="0"/>
              </a:rPr>
              <a:t>Hay un problema.</a:t>
            </a:r>
          </a:p>
          <a:p>
            <a:pPr eaLnBrk="0" hangingPunct="0">
              <a:spcBef>
                <a:spcPct val="50000"/>
              </a:spcBef>
            </a:pPr>
            <a:r>
              <a:rPr lang="en-GB" sz="4800">
                <a:solidFill>
                  <a:srgbClr val="0066FF"/>
                </a:solidFill>
                <a:latin typeface="Times New Roman" pitchFamily="18" charset="0"/>
              </a:rPr>
              <a:t>El aseo</a:t>
            </a:r>
            <a:r>
              <a:rPr lang="en-GB" sz="4800">
                <a:solidFill>
                  <a:srgbClr val="D60093"/>
                </a:solidFill>
                <a:latin typeface="Times New Roman" pitchFamily="18" charset="0"/>
              </a:rPr>
              <a:t> no funciona.</a:t>
            </a:r>
            <a:endParaRPr lang="en-US" sz="4800">
              <a:solidFill>
                <a:srgbClr val="D60093"/>
              </a:solidFill>
              <a:latin typeface="Times New Roman" pitchFamily="18" charset="0"/>
            </a:endParaRPr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>
            <a:off x="4495800" y="1676400"/>
            <a:ext cx="3200400" cy="3276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 flipH="1">
            <a:off x="4343400" y="1676400"/>
            <a:ext cx="3352800" cy="3276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827088" y="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¡</a:t>
            </a:r>
            <a:r>
              <a:rPr lang="en-GB" sz="4400">
                <a:solidFill>
                  <a:schemeClr val="tx2"/>
                </a:solidFill>
              </a:rPr>
              <a:t>Quiero quejarme!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animBg="1"/>
      <p:bldP spid="102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MCj0251397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2060575"/>
            <a:ext cx="2376487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219200" y="1295400"/>
            <a:ext cx="3429000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4800">
                <a:solidFill>
                  <a:srgbClr val="D60093"/>
                </a:solidFill>
                <a:latin typeface="Times New Roman" pitchFamily="18" charset="0"/>
              </a:rPr>
              <a:t>Hay un problema.</a:t>
            </a:r>
          </a:p>
          <a:p>
            <a:pPr eaLnBrk="0" hangingPunct="0">
              <a:spcBef>
                <a:spcPct val="50000"/>
              </a:spcBef>
            </a:pPr>
            <a:r>
              <a:rPr lang="en-GB" sz="4800">
                <a:solidFill>
                  <a:srgbClr val="0066FF"/>
                </a:solidFill>
                <a:latin typeface="Times New Roman" pitchFamily="18" charset="0"/>
              </a:rPr>
              <a:t>El ascensor</a:t>
            </a:r>
            <a:r>
              <a:rPr lang="en-GB" sz="4800">
                <a:solidFill>
                  <a:srgbClr val="D60093"/>
                </a:solidFill>
                <a:latin typeface="Times New Roman" pitchFamily="18" charset="0"/>
              </a:rPr>
              <a:t> no funciona.</a:t>
            </a:r>
            <a:endParaRPr lang="en-US" sz="4800">
              <a:solidFill>
                <a:srgbClr val="D60093"/>
              </a:solidFill>
              <a:latin typeface="Times New Roman" pitchFamily="18" charset="0"/>
            </a:endParaRPr>
          </a:p>
        </p:txBody>
      </p:sp>
      <p:sp>
        <p:nvSpPr>
          <p:cNvPr id="11267" name="Line 3"/>
          <p:cNvSpPr>
            <a:spLocks noChangeShapeType="1"/>
          </p:cNvSpPr>
          <p:nvPr/>
        </p:nvSpPr>
        <p:spPr bwMode="auto">
          <a:xfrm>
            <a:off x="4495800" y="1676400"/>
            <a:ext cx="3200400" cy="3276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 flipH="1">
            <a:off x="4343400" y="1676400"/>
            <a:ext cx="3352800" cy="3276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755650" y="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¡</a:t>
            </a:r>
            <a:r>
              <a:rPr lang="en-GB" sz="4400">
                <a:solidFill>
                  <a:schemeClr val="tx2"/>
                </a:solidFill>
              </a:rPr>
              <a:t>Quiero quejarme!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7" grpId="0" animBg="1"/>
      <p:bldP spid="11268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4462</TotalTime>
  <Words>571</Words>
  <Application>Microsoft Office PowerPoint</Application>
  <PresentationFormat>On-screen Show (4:3)</PresentationFormat>
  <Paragraphs>145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Default Design</vt:lpstr>
      <vt:lpstr>Slide 1</vt:lpstr>
      <vt:lpstr>Slide 2</vt:lpstr>
      <vt:lpstr>Slide 3</vt:lpstr>
      <vt:lpstr>Starter: Se refieren al HOTEL o al CAMPING o los DOS?</vt:lpstr>
      <vt:lpstr>¡Quiero quejarme!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¡Quiero quejarme!</vt:lpstr>
      <vt:lpstr>Slide 17</vt:lpstr>
      <vt:lpstr>Slide 18</vt:lpstr>
      <vt:lpstr>Roleplay practice: </vt:lpstr>
      <vt:lpstr>¡Quiero quejarme!</vt:lpstr>
    </vt:vector>
  </TitlesOfParts>
  <Company>Padgate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¡Quiero quejarme!</dc:title>
  <dc:creator>staffse</dc:creator>
  <cp:lastModifiedBy>Chris</cp:lastModifiedBy>
  <cp:revision>12</cp:revision>
  <dcterms:created xsi:type="dcterms:W3CDTF">2008-10-04T21:17:52Z</dcterms:created>
  <dcterms:modified xsi:type="dcterms:W3CDTF">2009-02-17T13:14:26Z</dcterms:modified>
</cp:coreProperties>
</file>